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3" r:id="rId3"/>
    <p:sldId id="274" r:id="rId4"/>
    <p:sldId id="284" r:id="rId5"/>
    <p:sldId id="275" r:id="rId6"/>
    <p:sldId id="276" r:id="rId7"/>
    <p:sldId id="277" r:id="rId8"/>
    <p:sldId id="273" r:id="rId9"/>
    <p:sldId id="267" r:id="rId10"/>
    <p:sldId id="281" r:id="rId11"/>
    <p:sldId id="280" r:id="rId12"/>
    <p:sldId id="282" r:id="rId13"/>
    <p:sldId id="283" r:id="rId14"/>
  </p:sldIdLst>
  <p:sldSz cx="9144000" cy="6858000" type="screen4x3"/>
  <p:notesSz cx="6858000" cy="9144000"/>
  <p:defaultTextStyle>
    <a:defPPr>
      <a:defRPr lang="de-AT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59C"/>
    <a:srgbClr val="008462"/>
    <a:srgbClr val="626B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10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AT" noProof="0" smtClean="0"/>
              <a:t>Textmasterformate durch Klicken bearbeiten</a:t>
            </a:r>
          </a:p>
          <a:p>
            <a:pPr lvl="1"/>
            <a:r>
              <a:rPr lang="de-AT" noProof="0" smtClean="0"/>
              <a:t>Zweite Ebene</a:t>
            </a:r>
          </a:p>
          <a:p>
            <a:pPr lvl="2"/>
            <a:r>
              <a:rPr lang="de-AT" noProof="0" smtClean="0"/>
              <a:t>Dritte Ebene</a:t>
            </a:r>
          </a:p>
          <a:p>
            <a:pPr lvl="3"/>
            <a:r>
              <a:rPr lang="de-AT" noProof="0" smtClean="0"/>
              <a:t>Vierte Ebene</a:t>
            </a:r>
          </a:p>
          <a:p>
            <a:pPr lvl="4"/>
            <a:r>
              <a:rPr lang="de-AT" noProof="0" smtClean="0"/>
              <a:t>Fünfte Ebene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79B2DE7-FFB1-4D92-86B3-6D2E989DD29C}" type="slidenum">
              <a:rPr lang="de-AT" altLang="de-DE"/>
              <a:pPr/>
              <a:t>‹#›</a:t>
            </a:fld>
            <a:endParaRPr lang="de-AT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T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To give students 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an introduction to the interdisciplinary field of </a:t>
            </a:r>
            <a:r>
              <a:rPr lang="en-AT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designing and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 </a:t>
            </a:r>
            <a:r>
              <a:rPr lang="en-GB" sz="1200" b="0" i="0" u="none" strike="noStrike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modeling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 of parallel robots</a:t>
            </a:r>
            <a:r>
              <a:rPr lang="en-AT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. 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This pursues the intention to apply theoretically acquired knowledge in practice in order to </a:t>
            </a:r>
            <a:r>
              <a:rPr lang="en-AT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gain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 skills </a:t>
            </a:r>
            <a:r>
              <a:rPr lang="en-AT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like 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logical, abstract and algorithmic thinking, </a:t>
            </a:r>
            <a:r>
              <a:rPr lang="en-GB" sz="1200" b="0" i="0" u="none" strike="noStrike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analyzing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 and acting.</a:t>
            </a:r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9B2DE7-FFB1-4D92-86B3-6D2E989DD29C}" type="slidenum">
              <a:rPr lang="de-AT" altLang="de-DE" smtClean="0"/>
              <a:pPr/>
              <a:t>2</a:t>
            </a:fld>
            <a:endParaRPr lang="de-AT" altLang="de-DE"/>
          </a:p>
        </p:txBody>
      </p:sp>
    </p:spTree>
    <p:extLst>
      <p:ext uri="{BB962C8B-B14F-4D97-AF65-F5344CB8AC3E}">
        <p14:creationId xmlns:p14="http://schemas.microsoft.com/office/powerpoint/2010/main" val="1166795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T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To give students 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an introduction to the interdisciplinary field of </a:t>
            </a:r>
            <a:r>
              <a:rPr lang="en-AT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designing and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 </a:t>
            </a:r>
            <a:r>
              <a:rPr lang="en-GB" sz="1200" b="0" i="0" u="none" strike="noStrike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modeling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 of parallel robots</a:t>
            </a:r>
            <a:r>
              <a:rPr lang="en-AT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. 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This pursues the intention to apply theoretically acquired knowledge in practice in order to </a:t>
            </a:r>
            <a:r>
              <a:rPr lang="en-AT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gain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 skills </a:t>
            </a:r>
            <a:r>
              <a:rPr lang="en-AT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like 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logical, abstract and algorithmic thinking, </a:t>
            </a:r>
            <a:r>
              <a:rPr lang="en-GB" sz="1200" b="0" i="0" u="none" strike="noStrike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analyzing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 and acting.</a:t>
            </a:r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9B2DE7-FFB1-4D92-86B3-6D2E989DD29C}" type="slidenum">
              <a:rPr lang="de-AT" altLang="de-DE" smtClean="0"/>
              <a:pPr/>
              <a:t>13</a:t>
            </a:fld>
            <a:endParaRPr lang="de-AT" altLang="de-DE"/>
          </a:p>
        </p:txBody>
      </p:sp>
    </p:spTree>
    <p:extLst>
      <p:ext uri="{BB962C8B-B14F-4D97-AF65-F5344CB8AC3E}">
        <p14:creationId xmlns:p14="http://schemas.microsoft.com/office/powerpoint/2010/main" val="1858300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5776" y="4149080"/>
            <a:ext cx="7544656" cy="863600"/>
          </a:xfrm>
        </p:spPr>
        <p:txBody>
          <a:bodyPr wrap="square" lIns="0" tIns="0" rIns="0" bIns="0" anchor="t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de-DE" noProof="0" dirty="0" smtClean="0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292080" y="3140968"/>
            <a:ext cx="3168352" cy="792163"/>
          </a:xfrm>
        </p:spPr>
        <p:txBody>
          <a:bodyPr lIns="0" tIns="0" rIns="0" bIns="0"/>
          <a:lstStyle>
            <a:lvl1pPr marL="0" indent="0">
              <a:buFont typeface="Wingdings" pitchFamily="2" charset="2"/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45937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1188" y="908050"/>
            <a:ext cx="6841132" cy="6223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659C"/>
              </a:buClr>
              <a:defRPr/>
            </a:lvl1pPr>
            <a:lvl2pPr>
              <a:buClr>
                <a:srgbClr val="00659C"/>
              </a:buClr>
              <a:defRPr/>
            </a:lvl2pPr>
            <a:lvl3pPr>
              <a:buClr>
                <a:srgbClr val="00659C"/>
              </a:buClr>
              <a:defRPr/>
            </a:lvl3pPr>
            <a:lvl4pPr>
              <a:buClr>
                <a:srgbClr val="00659C"/>
              </a:buClr>
              <a:defRPr/>
            </a:lvl4pPr>
            <a:lvl5pPr>
              <a:buClr>
                <a:srgbClr val="00659C"/>
              </a:buCl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AT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endParaRPr lang="de-AT" altLang="de-DE"/>
          </a:p>
          <a:p>
            <a:fld id="{EA2E9EE7-2069-4723-9DA4-5EFF1549E298}" type="slidenum">
              <a:rPr lang="de-AT" altLang="de-DE" sz="800">
                <a:solidFill>
                  <a:srgbClr val="626B71"/>
                </a:solidFill>
              </a:rPr>
              <a:pPr/>
              <a:t>‹#›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</a:t>
            </a:r>
            <a:r>
              <a:rPr lang="de-AT" smtClean="0"/>
              <a:t>FH </a:t>
            </a:r>
            <a:r>
              <a:rPr lang="de-AT"/>
              <a:t>Technikum Wien</a:t>
            </a:r>
          </a:p>
        </p:txBody>
      </p:sp>
    </p:spTree>
    <p:extLst>
      <p:ext uri="{BB962C8B-B14F-4D97-AF65-F5344CB8AC3E}">
        <p14:creationId xmlns:p14="http://schemas.microsoft.com/office/powerpoint/2010/main" val="966932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1188" y="908050"/>
            <a:ext cx="6841132" cy="6223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AT" dirty="0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617538" y="1844675"/>
            <a:ext cx="3882454" cy="4175125"/>
          </a:xfrm>
        </p:spPr>
        <p:txBody>
          <a:bodyPr/>
          <a:lstStyle>
            <a:lvl1pPr>
              <a:buClr>
                <a:srgbClr val="00659C"/>
              </a:buClr>
              <a:defRPr sz="2000"/>
            </a:lvl1pPr>
            <a:lvl2pPr>
              <a:buClr>
                <a:srgbClr val="00659C"/>
              </a:buClr>
              <a:defRPr sz="1800"/>
            </a:lvl2pPr>
            <a:lvl3pPr>
              <a:buClr>
                <a:srgbClr val="00659C"/>
              </a:buClr>
              <a:defRPr sz="1600"/>
            </a:lvl3pPr>
            <a:lvl4pPr>
              <a:buClr>
                <a:srgbClr val="00659C"/>
              </a:buClr>
              <a:defRPr sz="1600"/>
            </a:lvl4pPr>
            <a:lvl5pPr>
              <a:buClr>
                <a:srgbClr val="00659C"/>
              </a:buCl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AT" dirty="0"/>
          </a:p>
        </p:txBody>
      </p:sp>
      <p:sp>
        <p:nvSpPr>
          <p:cNvPr id="6" name="Inhaltsplatzhalter 2"/>
          <p:cNvSpPr>
            <a:spLocks noGrp="1"/>
          </p:cNvSpPr>
          <p:nvPr>
            <p:ph idx="12"/>
          </p:nvPr>
        </p:nvSpPr>
        <p:spPr>
          <a:xfrm>
            <a:off x="4572000" y="1844824"/>
            <a:ext cx="3882454" cy="4175125"/>
          </a:xfrm>
        </p:spPr>
        <p:txBody>
          <a:bodyPr/>
          <a:lstStyle>
            <a:lvl1pPr>
              <a:buClr>
                <a:srgbClr val="00659C"/>
              </a:buClr>
              <a:defRPr sz="2000"/>
            </a:lvl1pPr>
            <a:lvl2pPr>
              <a:buClr>
                <a:srgbClr val="00659C"/>
              </a:buClr>
              <a:defRPr sz="1800"/>
            </a:lvl2pPr>
            <a:lvl3pPr>
              <a:buClr>
                <a:srgbClr val="00659C"/>
              </a:buClr>
              <a:defRPr sz="1600"/>
            </a:lvl3pPr>
            <a:lvl4pPr>
              <a:buClr>
                <a:srgbClr val="00659C"/>
              </a:buClr>
              <a:defRPr sz="1600"/>
            </a:lvl4pPr>
            <a:lvl5pPr>
              <a:buClr>
                <a:srgbClr val="00659C"/>
              </a:buCl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AT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endParaRPr lang="de-AT" altLang="de-DE"/>
          </a:p>
          <a:p>
            <a:fld id="{E87EB82C-0050-46D2-9459-9E9E2E55C9EF}" type="slidenum">
              <a:rPr lang="de-AT" altLang="de-DE" sz="800">
                <a:solidFill>
                  <a:srgbClr val="626B71"/>
                </a:solidFill>
              </a:rPr>
              <a:pPr/>
              <a:t>‹#›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</a:t>
            </a:r>
            <a:r>
              <a:rPr lang="de-AT" smtClean="0"/>
              <a:t>FH </a:t>
            </a:r>
            <a:r>
              <a:rPr lang="de-AT"/>
              <a:t>Technikum Wien</a:t>
            </a:r>
          </a:p>
        </p:txBody>
      </p:sp>
    </p:spTree>
    <p:extLst>
      <p:ext uri="{BB962C8B-B14F-4D97-AF65-F5344CB8AC3E}">
        <p14:creationId xmlns:p14="http://schemas.microsoft.com/office/powerpoint/2010/main" val="2729178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7700" y="1412776"/>
            <a:ext cx="7848600" cy="622300"/>
          </a:xfrm>
        </p:spPr>
        <p:txBody>
          <a:bodyPr/>
          <a:lstStyle>
            <a:lvl1pPr algn="ctr">
              <a:defRPr>
                <a:solidFill>
                  <a:srgbClr val="00659C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e-AT" dirty="0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647527" y="2420888"/>
            <a:ext cx="7860637" cy="450366"/>
          </a:xfrm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endParaRPr lang="de-AT" altLang="de-DE"/>
          </a:p>
          <a:p>
            <a:fld id="{14A2A0DA-0AB6-496B-B5A4-8CCE1A5D98DC}" type="slidenum">
              <a:rPr lang="de-AT" altLang="de-DE" sz="800">
                <a:solidFill>
                  <a:srgbClr val="626B71"/>
                </a:solidFill>
              </a:rPr>
              <a:pPr/>
              <a:t>‹#›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</a:t>
            </a:r>
            <a:r>
              <a:rPr lang="de-AT" smtClean="0"/>
              <a:t>FH </a:t>
            </a:r>
            <a:r>
              <a:rPr lang="de-AT"/>
              <a:t>Technikum Wien</a:t>
            </a:r>
          </a:p>
        </p:txBody>
      </p:sp>
    </p:spTree>
    <p:extLst>
      <p:ext uri="{BB962C8B-B14F-4D97-AF65-F5344CB8AC3E}">
        <p14:creationId xmlns:p14="http://schemas.microsoft.com/office/powerpoint/2010/main" val="1153146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1560" y="5157192"/>
            <a:ext cx="7848600" cy="622300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 smtClean="0"/>
              <a:t>Click to edit Master title style</a:t>
            </a:r>
            <a:endParaRPr lang="de-AT" dirty="0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1931078" y="1268611"/>
            <a:ext cx="5273480" cy="37445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endParaRPr lang="de-AT" altLang="de-DE"/>
          </a:p>
          <a:p>
            <a:fld id="{4F2B3864-DE76-4F3F-B426-9C2A0C0FD749}" type="slidenum">
              <a:rPr lang="de-AT" altLang="de-DE" sz="800">
                <a:solidFill>
                  <a:srgbClr val="626B71"/>
                </a:solidFill>
              </a:rPr>
              <a:pPr/>
              <a:t>‹#›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</a:t>
            </a:r>
            <a:r>
              <a:rPr lang="de-AT" smtClean="0"/>
              <a:t>FH </a:t>
            </a:r>
            <a:r>
              <a:rPr lang="de-AT"/>
              <a:t>Technikum Wien</a:t>
            </a:r>
          </a:p>
        </p:txBody>
      </p:sp>
    </p:spTree>
    <p:extLst>
      <p:ext uri="{BB962C8B-B14F-4D97-AF65-F5344CB8AC3E}">
        <p14:creationId xmlns:p14="http://schemas.microsoft.com/office/powerpoint/2010/main" val="2477335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908050"/>
            <a:ext cx="6840537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AT" altLang="de-DE" smtClean="0"/>
              <a:t>Titelmasterformat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7538" y="1844675"/>
            <a:ext cx="7848600" cy="417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AT" altLang="de-DE" smtClean="0"/>
              <a:t>Textmasterformate durch Klicken bearbeiten</a:t>
            </a:r>
          </a:p>
          <a:p>
            <a:pPr lvl="1"/>
            <a:r>
              <a:rPr lang="de-AT" altLang="de-DE" smtClean="0"/>
              <a:t>Zweite Ebene</a:t>
            </a:r>
          </a:p>
          <a:p>
            <a:pPr lvl="2"/>
            <a:r>
              <a:rPr lang="de-AT" altLang="de-DE" smtClean="0"/>
              <a:t>Dritte Ebene</a:t>
            </a:r>
          </a:p>
          <a:p>
            <a:pPr lvl="3"/>
            <a:r>
              <a:rPr lang="de-AT" altLang="de-DE" smtClean="0"/>
              <a:t>Vierte Ebene</a:t>
            </a:r>
          </a:p>
          <a:p>
            <a:pPr lvl="4"/>
            <a:r>
              <a:rPr lang="de-AT" altLang="de-DE" smtClean="0"/>
              <a:t>Fünfte Ebene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300788" y="6237288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626B71"/>
                </a:solidFill>
              </a:defRPr>
            </a:lvl1pPr>
          </a:lstStyle>
          <a:p>
            <a:endParaRPr lang="de-AT" altLang="de-DE" sz="1000">
              <a:solidFill>
                <a:schemeClr val="tx1"/>
              </a:solidFill>
            </a:endParaRPr>
          </a:p>
          <a:p>
            <a:fld id="{31DE281B-D09F-42CC-9757-3408CF379A3D}" type="slidenum">
              <a:rPr lang="de-AT" altLang="de-DE"/>
              <a:pPr/>
              <a:t>‹#›</a:t>
            </a:fld>
            <a:endParaRPr lang="de-AT" alt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11188" y="6237288"/>
            <a:ext cx="5040312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626B71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de-AT"/>
          </a:p>
          <a:p>
            <a:pPr>
              <a:defRPr/>
            </a:pPr>
            <a:r>
              <a:rPr lang="de-AT"/>
              <a:t>© </a:t>
            </a:r>
            <a:r>
              <a:rPr lang="de-AT" smtClean="0"/>
              <a:t>FH </a:t>
            </a:r>
            <a:r>
              <a:rPr lang="de-AT"/>
              <a:t>Technikum Wien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48" r:id="rId2"/>
    <p:sldLayoutId id="2147483749" r:id="rId3"/>
    <p:sldLayoutId id="2147483750" r:id="rId4"/>
    <p:sldLayoutId id="2147483751" r:id="rId5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659C"/>
        </a:buClr>
        <a:buFont typeface="Wingdings" panose="05000000000000000000" pitchFamily="2" charset="2"/>
        <a:buChar char="§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659C"/>
        </a:buClr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659C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659C"/>
        </a:buClr>
        <a:buFont typeface="Arial" panose="020B0604020202020204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659C"/>
        </a:buClr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8462"/>
        </a:buClr>
        <a:buFont typeface="Arial" charset="0"/>
        <a:buChar char="»"/>
        <a:defRPr sz="16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8462"/>
        </a:buClr>
        <a:buFont typeface="Arial" charset="0"/>
        <a:buChar char="»"/>
        <a:defRPr sz="16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8462"/>
        </a:buClr>
        <a:buFont typeface="Arial" charset="0"/>
        <a:buChar char="»"/>
        <a:defRPr sz="16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8462"/>
        </a:buClr>
        <a:buFont typeface="Arial" charset="0"/>
        <a:buChar char="»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899592" y="3212976"/>
            <a:ext cx="7688460" cy="863600"/>
          </a:xfrm>
        </p:spPr>
        <p:txBody>
          <a:bodyPr/>
          <a:lstStyle/>
          <a:p>
            <a:pPr algn="r"/>
            <a:r>
              <a:rPr lang="de-AT" sz="3600" dirty="0"/>
              <a:t>Auslegung und Konstruktion eines Delta-Roboters zur Untersuchung der inversen Kinematik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 smtClean="0"/>
          </a:p>
          <a:p>
            <a:fld id="{EA2E9EE7-2069-4723-9DA4-5EFF1549E298}" type="slidenum">
              <a:rPr lang="de-AT" altLang="de-DE" sz="800" smtClean="0">
                <a:solidFill>
                  <a:srgbClr val="626B71"/>
                </a:solidFill>
              </a:rPr>
              <a:pPr/>
              <a:t>10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 smtClean="0"/>
          </a:p>
          <a:p>
            <a:pPr>
              <a:defRPr/>
            </a:pPr>
            <a:r>
              <a:rPr lang="de-AT" smtClean="0"/>
              <a:t>© FH Technikum Wien</a:t>
            </a:r>
            <a:endParaRPr lang="de-AT"/>
          </a:p>
        </p:txBody>
      </p:sp>
      <p:pic>
        <p:nvPicPr>
          <p:cNvPr id="10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532" y="260648"/>
            <a:ext cx="1252856" cy="72008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11188" y="1547085"/>
            <a:ext cx="23952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2000" dirty="0" smtClean="0"/>
              <a:t>Trajektorieplanung </a:t>
            </a:r>
          </a:p>
          <a:p>
            <a:r>
              <a:rPr lang="en-AT" sz="2000" dirty="0"/>
              <a:t>mit </a:t>
            </a:r>
            <a:r>
              <a:rPr lang="de-AT" sz="2000" dirty="0"/>
              <a:t>kubische</a:t>
            </a:r>
            <a:r>
              <a:rPr lang="en-AT" sz="2000" dirty="0"/>
              <a:t>r</a:t>
            </a:r>
            <a:r>
              <a:rPr lang="de-AT" sz="2000" dirty="0"/>
              <a:t> </a:t>
            </a:r>
            <a:endParaRPr lang="en-AT" sz="2000" dirty="0"/>
          </a:p>
          <a:p>
            <a:r>
              <a:rPr lang="de-AT" sz="2000" dirty="0" err="1"/>
              <a:t>Spline</a:t>
            </a:r>
            <a:r>
              <a:rPr lang="de-AT" sz="2000" dirty="0"/>
              <a:t>-Interpolation</a:t>
            </a:r>
            <a:endParaRPr lang="en-AT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6212384" y="4797152"/>
            <a:ext cx="266429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dirty="0"/>
              <a:t>Trajektorieinformationen zur Position, Geschwindigkeit </a:t>
            </a:r>
            <a:endParaRPr lang="de-AT" sz="2000" dirty="0"/>
          </a:p>
          <a:p>
            <a:r>
              <a:rPr lang="en-AT" dirty="0"/>
              <a:t>und Beschleunigung </a:t>
            </a:r>
            <a:endParaRPr lang="en-AT" sz="2000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842416"/>
            <a:ext cx="4448696" cy="333652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0"/>
          <a:stretch/>
        </p:blipFill>
        <p:spPr>
          <a:xfrm>
            <a:off x="4355976" y="1167346"/>
            <a:ext cx="4441412" cy="334177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6417" y="6444569"/>
            <a:ext cx="369122" cy="34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162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 smtClean="0"/>
          </a:p>
          <a:p>
            <a:fld id="{EA2E9EE7-2069-4723-9DA4-5EFF1549E298}" type="slidenum">
              <a:rPr lang="de-AT" altLang="de-DE" sz="800" smtClean="0">
                <a:solidFill>
                  <a:srgbClr val="626B71"/>
                </a:solidFill>
              </a:rPr>
              <a:pPr/>
              <a:t>11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 smtClean="0"/>
          </a:p>
          <a:p>
            <a:pPr>
              <a:defRPr/>
            </a:pPr>
            <a:r>
              <a:rPr lang="de-AT" smtClean="0"/>
              <a:t>© FH Technikum Wien</a:t>
            </a:r>
            <a:endParaRPr lang="de-AT"/>
          </a:p>
        </p:txBody>
      </p:sp>
      <p:pic>
        <p:nvPicPr>
          <p:cNvPr id="10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532" y="260648"/>
            <a:ext cx="1252856" cy="72008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11188" y="1547085"/>
            <a:ext cx="23952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2000" dirty="0" smtClean="0"/>
              <a:t>Trajektorieplanung </a:t>
            </a:r>
          </a:p>
          <a:p>
            <a:r>
              <a:rPr lang="en-AT" sz="2000" dirty="0" smtClean="0"/>
              <a:t>mit </a:t>
            </a:r>
            <a:r>
              <a:rPr lang="de-AT" sz="2000" dirty="0" smtClean="0"/>
              <a:t>l</a:t>
            </a:r>
            <a:r>
              <a:rPr lang="en-AT" sz="2000" dirty="0" smtClean="0"/>
              <a:t>inear unterteiltem Vektor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852936"/>
            <a:ext cx="4405979" cy="33154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300" y="1210197"/>
            <a:ext cx="4427088" cy="330048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6212384" y="4797152"/>
            <a:ext cx="266429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dirty="0"/>
              <a:t>Trajektorieinformationen zur Position, Geschwindigkeit </a:t>
            </a:r>
            <a:endParaRPr lang="de-AT" sz="2000" dirty="0"/>
          </a:p>
          <a:p>
            <a:r>
              <a:rPr lang="en-AT" dirty="0"/>
              <a:t>und Beschleunigung </a:t>
            </a:r>
            <a:endParaRPr lang="en-AT" sz="2000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6417" y="6444569"/>
            <a:ext cx="369122" cy="34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5130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 smtClean="0"/>
          </a:p>
          <a:p>
            <a:fld id="{EA2E9EE7-2069-4723-9DA4-5EFF1549E298}" type="slidenum">
              <a:rPr lang="de-AT" altLang="de-DE" sz="800" smtClean="0">
                <a:solidFill>
                  <a:srgbClr val="626B71"/>
                </a:solidFill>
              </a:rPr>
              <a:pPr/>
              <a:t>12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 smtClean="0"/>
          </a:p>
          <a:p>
            <a:pPr>
              <a:defRPr/>
            </a:pPr>
            <a:r>
              <a:rPr lang="de-AT" smtClean="0"/>
              <a:t>© FH Technikum Wien</a:t>
            </a:r>
            <a:endParaRPr lang="de-AT"/>
          </a:p>
        </p:txBody>
      </p:sp>
      <p:pic>
        <p:nvPicPr>
          <p:cNvPr id="10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532" y="260648"/>
            <a:ext cx="1252856" cy="72008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11188" y="1547085"/>
            <a:ext cx="23952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2000" dirty="0" smtClean="0"/>
              <a:t>Trajektorieplanung </a:t>
            </a:r>
          </a:p>
          <a:p>
            <a:r>
              <a:rPr lang="en-AT" sz="2000" dirty="0" smtClean="0"/>
              <a:t>mit </a:t>
            </a:r>
            <a:r>
              <a:rPr lang="de-AT" sz="2000" dirty="0"/>
              <a:t>1-D Dateninterpolation </a:t>
            </a:r>
            <a:endParaRPr lang="en-AT" sz="20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6212384" y="4797152"/>
            <a:ext cx="266429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dirty="0"/>
              <a:t>Trajektorieinformationen zur Position, Geschwindigkeit </a:t>
            </a:r>
            <a:endParaRPr lang="de-AT" sz="2000" dirty="0"/>
          </a:p>
          <a:p>
            <a:r>
              <a:rPr lang="en-AT" dirty="0"/>
              <a:t>und Beschleunigung </a:t>
            </a:r>
            <a:endParaRPr lang="en-AT" sz="20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852936"/>
            <a:ext cx="4408278" cy="331961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1158980"/>
            <a:ext cx="4441412" cy="335014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6417" y="6444569"/>
            <a:ext cx="369122" cy="34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0804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Inhaltsplatzhalter 2"/>
          <p:cNvSpPr>
            <a:spLocks noGrp="1"/>
          </p:cNvSpPr>
          <p:nvPr>
            <p:ph idx="1"/>
          </p:nvPr>
        </p:nvSpPr>
        <p:spPr>
          <a:xfrm>
            <a:off x="-108520" y="1052736"/>
            <a:ext cx="8568308" cy="4175125"/>
          </a:xfrm>
        </p:spPr>
        <p:txBody>
          <a:bodyPr/>
          <a:lstStyle/>
          <a:p>
            <a:pPr marL="0" lvl="0" indent="0" algn="r">
              <a:buNone/>
            </a:pPr>
            <a:r>
              <a:rPr lang="de-AT" sz="1800" dirty="0"/>
              <a:t>Auslegung und Konstruktion eines </a:t>
            </a:r>
            <a:r>
              <a:rPr lang="de-AT" sz="1800" dirty="0" smtClean="0"/>
              <a:t>Delta</a:t>
            </a:r>
            <a:r>
              <a:rPr lang="en-AT" sz="1800" dirty="0"/>
              <a:t>-</a:t>
            </a:r>
            <a:r>
              <a:rPr lang="de-AT" sz="1800" dirty="0" smtClean="0"/>
              <a:t>Roboters </a:t>
            </a:r>
            <a:endParaRPr lang="en-AT" sz="1800" dirty="0" smtClean="0"/>
          </a:p>
          <a:p>
            <a:pPr marL="0" lvl="0" indent="0" algn="r">
              <a:buNone/>
            </a:pPr>
            <a:r>
              <a:rPr lang="de-AT" sz="1800" dirty="0" smtClean="0"/>
              <a:t>zur </a:t>
            </a:r>
            <a:r>
              <a:rPr lang="de-AT" sz="1800" dirty="0"/>
              <a:t>Untersuchung der </a:t>
            </a:r>
            <a:r>
              <a:rPr lang="de-AT" sz="1800" dirty="0" smtClean="0"/>
              <a:t>inversen</a:t>
            </a:r>
            <a:r>
              <a:rPr lang="en-AT" sz="1800" dirty="0" smtClean="0"/>
              <a:t> </a:t>
            </a:r>
            <a:r>
              <a:rPr lang="de-AT" sz="1800" dirty="0" smtClean="0"/>
              <a:t>Kinematik</a:t>
            </a:r>
            <a:endParaRPr lang="en-AT" sz="1800" dirty="0" smtClean="0"/>
          </a:p>
          <a:p>
            <a:pPr marL="0" lvl="0" indent="0" algn="r">
              <a:buNone/>
            </a:pPr>
            <a:endParaRPr lang="en-AT" sz="1800" dirty="0" smtClean="0"/>
          </a:p>
          <a:p>
            <a:pPr marL="0" lvl="0" indent="0" algn="r">
              <a:buNone/>
            </a:pPr>
            <a:r>
              <a:rPr lang="en-AT" sz="1800" dirty="0" smtClean="0"/>
              <a:t>Bachelorarbeit an der </a:t>
            </a:r>
          </a:p>
          <a:p>
            <a:pPr marL="0" lvl="0" indent="0" algn="r">
              <a:buNone/>
            </a:pPr>
            <a:r>
              <a:rPr lang="en-AT" sz="1800" dirty="0" smtClean="0"/>
              <a:t>FH Technikum W</a:t>
            </a:r>
            <a:r>
              <a:rPr lang="de-AT" sz="1800" dirty="0" smtClean="0"/>
              <a:t>i</a:t>
            </a:r>
            <a:r>
              <a:rPr lang="en-AT" sz="1800" dirty="0" smtClean="0"/>
              <a:t>en im SS2019</a:t>
            </a:r>
          </a:p>
          <a:p>
            <a:pPr marL="0" lvl="0" indent="0" algn="r">
              <a:buNone/>
            </a:pPr>
            <a:endParaRPr lang="en-AT" sz="1800" dirty="0"/>
          </a:p>
          <a:p>
            <a:pPr marL="0" lvl="0" indent="0" algn="r">
              <a:buNone/>
            </a:pPr>
            <a:r>
              <a:rPr lang="en-AT" sz="1800" dirty="0" smtClean="0"/>
              <a:t>Ausgeführt von</a:t>
            </a:r>
          </a:p>
          <a:p>
            <a:pPr marL="0" lvl="0" indent="0" algn="r">
              <a:buNone/>
            </a:pPr>
            <a:r>
              <a:rPr lang="en-AT" sz="1800" dirty="0" smtClean="0"/>
              <a:t>Felix Schausberger, </a:t>
            </a:r>
          </a:p>
          <a:p>
            <a:pPr marL="0" lvl="0" indent="0" algn="r">
              <a:buNone/>
            </a:pPr>
            <a:r>
              <a:rPr lang="de-AT" sz="1800" dirty="0" smtClean="0"/>
              <a:t>Studierender </a:t>
            </a:r>
            <a:r>
              <a:rPr lang="de-AT" sz="1800" dirty="0"/>
              <a:t>FH Technikum Wien</a:t>
            </a:r>
            <a:endParaRPr lang="en-AT" sz="1800" dirty="0" smtClean="0"/>
          </a:p>
          <a:p>
            <a:pPr marL="0" lvl="0" indent="0" algn="r">
              <a:buNone/>
            </a:pPr>
            <a:endParaRPr lang="en-AT" sz="1800" dirty="0"/>
          </a:p>
          <a:p>
            <a:pPr marL="0" lvl="0" indent="0" algn="r">
              <a:buNone/>
            </a:pPr>
            <a:r>
              <a:rPr lang="en-AT" sz="1800" dirty="0" smtClean="0"/>
              <a:t>Betreuer </a:t>
            </a:r>
          </a:p>
          <a:p>
            <a:pPr marL="0" lvl="0" indent="0" algn="r">
              <a:buNone/>
            </a:pPr>
            <a:r>
              <a:rPr lang="en-GB" sz="1800" dirty="0"/>
              <a:t>Mohamed </a:t>
            </a:r>
            <a:r>
              <a:rPr lang="en-GB" sz="1800" dirty="0" err="1"/>
              <a:t>Aburaia</a:t>
            </a:r>
            <a:r>
              <a:rPr lang="en-GB" sz="1800" dirty="0"/>
              <a:t>, </a:t>
            </a:r>
            <a:r>
              <a:rPr lang="en-GB" sz="1800" dirty="0" smtClean="0"/>
              <a:t>MSc</a:t>
            </a:r>
            <a:endParaRPr lang="en-AT" sz="1800" dirty="0" smtClean="0"/>
          </a:p>
          <a:p>
            <a:pPr marL="0" lvl="0" indent="0" algn="r">
              <a:buNone/>
            </a:pPr>
            <a:endParaRPr lang="en-AT" sz="1800" dirty="0"/>
          </a:p>
          <a:p>
            <a:pPr marL="0" lvl="0" indent="0" algn="r">
              <a:buNone/>
            </a:pPr>
            <a:r>
              <a:rPr lang="en-AT" sz="1800" dirty="0" smtClean="0"/>
              <a:t>Musik</a:t>
            </a:r>
          </a:p>
          <a:p>
            <a:pPr marL="0" lvl="0" indent="0" algn="r">
              <a:buNone/>
            </a:pPr>
            <a:r>
              <a:rPr lang="en-GB" sz="1800" dirty="0"/>
              <a:t>https://www.bensound.com/royalty-free-music/4</a:t>
            </a:r>
            <a:endParaRPr lang="en-GB" sz="1800" dirty="0" smtClean="0"/>
          </a:p>
          <a:p>
            <a:pPr marL="0" lvl="0" indent="0">
              <a:buNone/>
            </a:pPr>
            <a:endParaRPr lang="de-AT" sz="1800" dirty="0"/>
          </a:p>
        </p:txBody>
      </p:sp>
      <p:sp>
        <p:nvSpPr>
          <p:cNvPr id="4100" name="Foliennummernplatzhalt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rgbClr val="00659C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59C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de-AT" altLang="de-DE" sz="1000" dirty="0"/>
          </a:p>
          <a:p>
            <a:pPr>
              <a:spcBef>
                <a:spcPct val="0"/>
              </a:spcBef>
              <a:buClrTx/>
              <a:buFontTx/>
              <a:buNone/>
            </a:pPr>
            <a:fld id="{45FB9448-036B-4A06-8031-E242A17569E9}" type="slidenum">
              <a:rPr lang="de-AT" altLang="de-DE" sz="800">
                <a:solidFill>
                  <a:srgbClr val="626B71"/>
                </a:solidFill>
              </a:rPr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4101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rgbClr val="00659C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59C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de-AT" altLang="de-DE" sz="800" dirty="0" smtClean="0">
                <a:solidFill>
                  <a:srgbClr val="626B71"/>
                </a:solidFill>
              </a:rPr>
              <a:t> © FH Technikum Wien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532" y="260648"/>
            <a:ext cx="1252856" cy="720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483" y="6308671"/>
            <a:ext cx="445809" cy="41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33292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Inhaltsplatzhalter 2"/>
          <p:cNvSpPr>
            <a:spLocks noGrp="1"/>
          </p:cNvSpPr>
          <p:nvPr>
            <p:ph idx="1"/>
          </p:nvPr>
        </p:nvSpPr>
        <p:spPr>
          <a:xfrm>
            <a:off x="611188" y="1052736"/>
            <a:ext cx="7848600" cy="4175125"/>
          </a:xfrm>
        </p:spPr>
        <p:txBody>
          <a:bodyPr/>
          <a:lstStyle/>
          <a:p>
            <a:pPr marL="0" lvl="0" indent="0" algn="r">
              <a:buNone/>
            </a:pPr>
            <a:r>
              <a:rPr lang="en-AT" sz="2800" dirty="0" smtClean="0"/>
              <a:t>Bachelorarbeit an der </a:t>
            </a:r>
          </a:p>
          <a:p>
            <a:pPr marL="0" lvl="0" indent="0" algn="r">
              <a:buNone/>
            </a:pPr>
            <a:r>
              <a:rPr lang="en-AT" sz="2800" dirty="0" smtClean="0"/>
              <a:t>FH Technikum W</a:t>
            </a:r>
            <a:r>
              <a:rPr lang="de-AT" sz="2800" dirty="0" smtClean="0"/>
              <a:t>i</a:t>
            </a:r>
            <a:r>
              <a:rPr lang="en-AT" sz="2800" dirty="0" smtClean="0"/>
              <a:t>en im SS2019</a:t>
            </a:r>
          </a:p>
          <a:p>
            <a:pPr marL="0" lvl="0" indent="0" algn="r">
              <a:buNone/>
            </a:pPr>
            <a:endParaRPr lang="en-AT" sz="2800" dirty="0"/>
          </a:p>
          <a:p>
            <a:pPr marL="0" lvl="0" indent="0" algn="r">
              <a:buNone/>
            </a:pPr>
            <a:r>
              <a:rPr lang="en-AT" sz="2800" dirty="0" smtClean="0"/>
              <a:t>Ausgeführt von</a:t>
            </a:r>
          </a:p>
          <a:p>
            <a:pPr marL="0" lvl="0" indent="0" algn="r">
              <a:buNone/>
            </a:pPr>
            <a:r>
              <a:rPr lang="en-AT" sz="2800" dirty="0" smtClean="0"/>
              <a:t>Felix Schausberger, </a:t>
            </a:r>
          </a:p>
          <a:p>
            <a:pPr marL="0" lvl="0" indent="0" algn="r">
              <a:buNone/>
            </a:pPr>
            <a:r>
              <a:rPr lang="de-AT" sz="2800" dirty="0" smtClean="0"/>
              <a:t>Studierender </a:t>
            </a:r>
            <a:r>
              <a:rPr lang="de-AT" sz="2800" dirty="0"/>
              <a:t>FH Technikum Wien</a:t>
            </a:r>
            <a:endParaRPr lang="en-AT" sz="2800" dirty="0" smtClean="0"/>
          </a:p>
          <a:p>
            <a:pPr marL="0" lvl="0" indent="0" algn="r">
              <a:buNone/>
            </a:pPr>
            <a:endParaRPr lang="en-AT" sz="2800" dirty="0"/>
          </a:p>
          <a:p>
            <a:pPr marL="0" lvl="0" indent="0" algn="r">
              <a:buNone/>
            </a:pPr>
            <a:r>
              <a:rPr lang="en-AT" sz="2800" dirty="0" smtClean="0"/>
              <a:t>Betreuer </a:t>
            </a:r>
          </a:p>
          <a:p>
            <a:pPr marL="0" lvl="0" indent="0" algn="r">
              <a:buNone/>
            </a:pPr>
            <a:r>
              <a:rPr lang="en-GB" sz="2800" dirty="0"/>
              <a:t>Mohamed </a:t>
            </a:r>
            <a:r>
              <a:rPr lang="en-GB" sz="2800" dirty="0" err="1"/>
              <a:t>Aburaia</a:t>
            </a:r>
            <a:r>
              <a:rPr lang="en-GB" sz="2800" dirty="0"/>
              <a:t>, MSc</a:t>
            </a:r>
            <a:endParaRPr lang="en-GB" sz="2800" dirty="0" smtClean="0"/>
          </a:p>
          <a:p>
            <a:pPr marL="0" lvl="0" indent="0">
              <a:buNone/>
            </a:pPr>
            <a:endParaRPr lang="de-AT" sz="1800" dirty="0"/>
          </a:p>
        </p:txBody>
      </p:sp>
      <p:sp>
        <p:nvSpPr>
          <p:cNvPr id="4100" name="Foliennummernplatzhalt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rgbClr val="00659C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59C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de-AT" altLang="de-DE" sz="1000" dirty="0"/>
          </a:p>
          <a:p>
            <a:pPr>
              <a:spcBef>
                <a:spcPct val="0"/>
              </a:spcBef>
              <a:buClrTx/>
              <a:buFontTx/>
              <a:buNone/>
            </a:pPr>
            <a:fld id="{45FB9448-036B-4A06-8031-E242A17569E9}" type="slidenum">
              <a:rPr lang="de-AT" altLang="de-DE" sz="800">
                <a:solidFill>
                  <a:srgbClr val="626B71"/>
                </a:solidFill>
              </a:rPr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de-AT" altLang="de-DE" sz="800" dirty="0">
              <a:solidFill>
                <a:srgbClr val="626B71"/>
              </a:solidFill>
            </a:endParaRPr>
          </a:p>
        </p:txBody>
      </p:sp>
      <p:sp>
        <p:nvSpPr>
          <p:cNvPr id="4101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rgbClr val="00659C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59C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00659C"/>
              </a:buClr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de-AT" altLang="de-DE" sz="800" dirty="0" smtClean="0">
                <a:solidFill>
                  <a:srgbClr val="626B71"/>
                </a:solidFill>
              </a:rPr>
              <a:t> © FH Technikum Wien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532" y="260648"/>
            <a:ext cx="1252856" cy="720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483" y="6308671"/>
            <a:ext cx="445809" cy="41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295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 smtClean="0"/>
          </a:p>
          <a:p>
            <a:fld id="{14A2A0DA-0AB6-496B-B5A4-8CCE1A5D98DC}" type="slidenum">
              <a:rPr lang="de-AT" altLang="de-DE" sz="800" smtClean="0">
                <a:solidFill>
                  <a:srgbClr val="626B71"/>
                </a:solidFill>
              </a:rPr>
              <a:pPr/>
              <a:t>3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 smtClean="0"/>
          </a:p>
          <a:p>
            <a:pPr>
              <a:defRPr/>
            </a:pPr>
            <a:r>
              <a:rPr lang="de-AT" smtClean="0"/>
              <a:t>© FH Technikum Wien</a:t>
            </a:r>
            <a:endParaRPr lang="de-AT"/>
          </a:p>
        </p:txBody>
      </p:sp>
      <p:pic>
        <p:nvPicPr>
          <p:cNvPr id="15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532" y="260648"/>
            <a:ext cx="1252856" cy="7200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205"/>
            <a:ext cx="9144000" cy="646559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11188" y="764704"/>
            <a:ext cx="20361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2000" dirty="0" smtClean="0"/>
              <a:t>CAD Modell </a:t>
            </a:r>
          </a:p>
          <a:p>
            <a:r>
              <a:rPr lang="en-AT" sz="2000" dirty="0"/>
              <a:t>d</a:t>
            </a:r>
            <a:r>
              <a:rPr lang="en-AT" sz="2000" dirty="0" smtClean="0"/>
              <a:t>es gesamten </a:t>
            </a:r>
          </a:p>
          <a:p>
            <a:r>
              <a:rPr lang="en-AT" sz="2000" dirty="0" smtClean="0"/>
              <a:t>Robotersystems</a:t>
            </a:r>
            <a:endParaRPr lang="de-AT" sz="2000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932" y="413048"/>
            <a:ext cx="1252856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0289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 smtClean="0"/>
          </a:p>
          <a:p>
            <a:fld id="{14A2A0DA-0AB6-496B-B5A4-8CCE1A5D98DC}" type="slidenum">
              <a:rPr lang="de-AT" altLang="de-DE" sz="800" smtClean="0">
                <a:solidFill>
                  <a:srgbClr val="626B71"/>
                </a:solidFill>
              </a:rPr>
              <a:pPr/>
              <a:t>4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 smtClean="0"/>
          </a:p>
          <a:p>
            <a:pPr>
              <a:defRPr/>
            </a:pPr>
            <a:r>
              <a:rPr lang="de-AT" smtClean="0"/>
              <a:t>© FH Technikum Wien</a:t>
            </a:r>
            <a:endParaRPr lang="de-AT"/>
          </a:p>
        </p:txBody>
      </p:sp>
      <p:pic>
        <p:nvPicPr>
          <p:cNvPr id="15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532" y="260648"/>
            <a:ext cx="1252856" cy="7200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205"/>
            <a:ext cx="9144000" cy="64655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28800" y="329905"/>
            <a:ext cx="14332697" cy="652809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11188" y="764704"/>
            <a:ext cx="20361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2000" dirty="0" smtClean="0"/>
              <a:t>CAD Modell </a:t>
            </a:r>
          </a:p>
          <a:p>
            <a:r>
              <a:rPr lang="en-AT" sz="2000" dirty="0"/>
              <a:t>d</a:t>
            </a:r>
            <a:r>
              <a:rPr lang="en-AT" sz="2000" dirty="0" smtClean="0"/>
              <a:t>es gesamten </a:t>
            </a:r>
          </a:p>
          <a:p>
            <a:r>
              <a:rPr lang="en-AT" sz="2000" dirty="0" smtClean="0"/>
              <a:t>Robotersystems</a:t>
            </a:r>
            <a:endParaRPr lang="de-AT" sz="2000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932" y="413048"/>
            <a:ext cx="1252856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0480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 smtClean="0"/>
          </a:p>
          <a:p>
            <a:fld id="{EA2E9EE7-2069-4723-9DA4-5EFF1549E298}" type="slidenum">
              <a:rPr lang="de-AT" altLang="de-DE" sz="800" smtClean="0">
                <a:solidFill>
                  <a:srgbClr val="626B71"/>
                </a:solidFill>
              </a:rPr>
              <a:pPr/>
              <a:t>5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 smtClean="0"/>
          </a:p>
          <a:p>
            <a:pPr>
              <a:defRPr/>
            </a:pPr>
            <a:r>
              <a:rPr lang="de-AT" smtClean="0"/>
              <a:t>© FH Technikum Wien</a:t>
            </a:r>
            <a:endParaRPr lang="de-AT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66"/>
            <a:ext cx="9144000" cy="6770468"/>
          </a:xfrm>
          <a:prstGeom prst="rect">
            <a:avLst/>
          </a:prstGeom>
        </p:spPr>
      </p:pic>
      <p:pic>
        <p:nvPicPr>
          <p:cNvPr id="10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532" y="260648"/>
            <a:ext cx="1252856" cy="72008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3528" y="4725144"/>
            <a:ext cx="22781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2000" dirty="0" smtClean="0"/>
              <a:t>Seitenansicht des</a:t>
            </a:r>
          </a:p>
          <a:p>
            <a:r>
              <a:rPr lang="en-AT" sz="2000" dirty="0" smtClean="0"/>
              <a:t>CAD Modells</a:t>
            </a:r>
          </a:p>
          <a:p>
            <a:r>
              <a:rPr lang="en-AT" sz="2000" dirty="0" smtClean="0"/>
              <a:t>des unbefestigten </a:t>
            </a:r>
          </a:p>
          <a:p>
            <a:r>
              <a:rPr lang="en-AT" sz="2000" dirty="0" smtClean="0"/>
              <a:t>Delta Roboters</a:t>
            </a:r>
          </a:p>
        </p:txBody>
      </p:sp>
    </p:spTree>
    <p:extLst>
      <p:ext uri="{BB962C8B-B14F-4D97-AF65-F5344CB8AC3E}">
        <p14:creationId xmlns:p14="http://schemas.microsoft.com/office/powerpoint/2010/main" val="41172305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 smtClean="0"/>
          </a:p>
          <a:p>
            <a:fld id="{EA2E9EE7-2069-4723-9DA4-5EFF1549E298}" type="slidenum">
              <a:rPr lang="de-AT" altLang="de-DE" sz="800" smtClean="0">
                <a:solidFill>
                  <a:srgbClr val="626B71"/>
                </a:solidFill>
              </a:rPr>
              <a:pPr/>
              <a:t>6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 smtClean="0"/>
          </a:p>
          <a:p>
            <a:pPr>
              <a:defRPr/>
            </a:pPr>
            <a:r>
              <a:rPr lang="de-AT" smtClean="0"/>
              <a:t>© FH Technikum Wien</a:t>
            </a:r>
            <a:endParaRPr lang="de-AT"/>
          </a:p>
        </p:txBody>
      </p:sp>
      <p:pic>
        <p:nvPicPr>
          <p:cNvPr id="10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532" y="260648"/>
            <a:ext cx="1252856" cy="720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437"/>
            <a:ext cx="9144000" cy="6465125"/>
          </a:xfrm>
          <a:prstGeom prst="rect">
            <a:avLst/>
          </a:prstGeom>
        </p:spPr>
      </p:pic>
      <p:pic>
        <p:nvPicPr>
          <p:cNvPr id="11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932" y="413048"/>
            <a:ext cx="1252856" cy="72008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34305" y="980728"/>
            <a:ext cx="22781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2000" dirty="0" smtClean="0"/>
              <a:t>Draufsicht des</a:t>
            </a:r>
          </a:p>
          <a:p>
            <a:r>
              <a:rPr lang="en-AT" sz="2000" dirty="0" smtClean="0"/>
              <a:t>CAD Modells </a:t>
            </a:r>
          </a:p>
          <a:p>
            <a:r>
              <a:rPr lang="en-AT" sz="2000" dirty="0" smtClean="0"/>
              <a:t>des unbefestigten </a:t>
            </a:r>
          </a:p>
          <a:p>
            <a:r>
              <a:rPr lang="en-AT" sz="2000" dirty="0" smtClean="0"/>
              <a:t>Delta Roboters</a:t>
            </a:r>
          </a:p>
        </p:txBody>
      </p:sp>
    </p:spTree>
    <p:extLst>
      <p:ext uri="{BB962C8B-B14F-4D97-AF65-F5344CB8AC3E}">
        <p14:creationId xmlns:p14="http://schemas.microsoft.com/office/powerpoint/2010/main" val="6499578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 smtClean="0"/>
          </a:p>
          <a:p>
            <a:fld id="{EA2E9EE7-2069-4723-9DA4-5EFF1549E298}" type="slidenum">
              <a:rPr lang="de-AT" altLang="de-DE" sz="800" smtClean="0">
                <a:solidFill>
                  <a:srgbClr val="626B71"/>
                </a:solidFill>
              </a:rPr>
              <a:pPr/>
              <a:t>7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 smtClean="0"/>
          </a:p>
          <a:p>
            <a:pPr>
              <a:defRPr/>
            </a:pPr>
            <a:r>
              <a:rPr lang="de-AT" smtClean="0"/>
              <a:t>© FH Technikum Wien</a:t>
            </a:r>
            <a:endParaRPr lang="de-AT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5" r="24800" b="2401"/>
          <a:stretch/>
        </p:blipFill>
        <p:spPr>
          <a:xfrm>
            <a:off x="2891584" y="1340768"/>
            <a:ext cx="4916552" cy="489652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532" y="260648"/>
            <a:ext cx="1252856" cy="72008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39552" y="956538"/>
            <a:ext cx="23634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2000" dirty="0" smtClean="0"/>
              <a:t>Kompletter Aufbau </a:t>
            </a:r>
          </a:p>
          <a:p>
            <a:r>
              <a:rPr lang="en-AT" sz="2000" dirty="0" smtClean="0"/>
              <a:t>der Station</a:t>
            </a:r>
            <a:endParaRPr lang="de-AT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5101" y="6267750"/>
            <a:ext cx="445809" cy="41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79148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 smtClean="0"/>
          </a:p>
          <a:p>
            <a:fld id="{14A2A0DA-0AB6-496B-B5A4-8CCE1A5D98DC}" type="slidenum">
              <a:rPr lang="de-AT" altLang="de-DE" sz="800" smtClean="0">
                <a:solidFill>
                  <a:srgbClr val="626B71"/>
                </a:solidFill>
              </a:rPr>
              <a:pPr/>
              <a:t>8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 smtClean="0"/>
          </a:p>
          <a:p>
            <a:pPr>
              <a:defRPr/>
            </a:pPr>
            <a:r>
              <a:rPr lang="de-AT" smtClean="0"/>
              <a:t>© FH Technikum Wien</a:t>
            </a:r>
            <a:endParaRPr lang="de-AT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039" y="1628800"/>
            <a:ext cx="6009868" cy="456629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532" y="260648"/>
            <a:ext cx="1252856" cy="720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1188" y="764704"/>
            <a:ext cx="24515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2000" dirty="0" smtClean="0"/>
              <a:t>Aufbau der Station </a:t>
            </a:r>
          </a:p>
          <a:p>
            <a:r>
              <a:rPr lang="en-AT" sz="2000" dirty="0" smtClean="0"/>
              <a:t>ohne Arbeitsbereich</a:t>
            </a:r>
            <a:endParaRPr lang="de-AT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5101" y="6267750"/>
            <a:ext cx="445809" cy="41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4147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de-AT" altLang="de-DE" smtClean="0"/>
          </a:p>
          <a:p>
            <a:fld id="{14A2A0DA-0AB6-496B-B5A4-8CCE1A5D98DC}" type="slidenum">
              <a:rPr lang="de-AT" altLang="de-DE" sz="800" smtClean="0">
                <a:solidFill>
                  <a:srgbClr val="626B71"/>
                </a:solidFill>
              </a:rPr>
              <a:pPr/>
              <a:t>9</a:t>
            </a:fld>
            <a:endParaRPr lang="de-AT" altLang="de-DE" sz="800">
              <a:solidFill>
                <a:srgbClr val="626B7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AT" smtClean="0"/>
          </a:p>
          <a:p>
            <a:pPr>
              <a:defRPr/>
            </a:pPr>
            <a:r>
              <a:rPr lang="de-AT" smtClean="0"/>
              <a:t>© FH Technikum Wien</a:t>
            </a:r>
            <a:endParaRPr lang="de-AT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99" y="260648"/>
            <a:ext cx="4727636" cy="308853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645024"/>
            <a:ext cx="4480497" cy="252028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164" y="3290288"/>
            <a:ext cx="3599497" cy="291100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5623481" y="1916832"/>
            <a:ext cx="30620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2000" dirty="0" smtClean="0"/>
              <a:t>Detailansicht der additiv </a:t>
            </a:r>
          </a:p>
          <a:p>
            <a:r>
              <a:rPr lang="en-AT" sz="2000" dirty="0" smtClean="0"/>
              <a:t>gefertigten Komponenten</a:t>
            </a:r>
            <a:endParaRPr lang="de-AT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6417" y="6444569"/>
            <a:ext cx="369122" cy="34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088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orlage_PPT_MSE">
  <a:themeElements>
    <a:clrScheme name="ppt_Vorlage_FHTW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pt_Vorlage_FHTW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pt_Vorlage_FHTW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Vorlage_FHTW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Vorlage_FHTW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Vorlage_FHTW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Vorlage_FHTW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Vorlage_FHTW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Vorlage_FHTW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Vorlage_PPT_BMR_MMR</Template>
  <TotalTime>0</TotalTime>
  <Words>304</Words>
  <Application>Microsoft Office PowerPoint</Application>
  <PresentationFormat>On-screen Show (4:3)</PresentationFormat>
  <Paragraphs>108</Paragraphs>
  <Slides>13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Wingdings</vt:lpstr>
      <vt:lpstr>Vorlage_PPT_MSE</vt:lpstr>
      <vt:lpstr>Auslegung und Konstruktion eines Delta-Roboters zur Untersuchung der inversen Kinematik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Felix Schausberger</dc:creator>
  <cp:lastModifiedBy>Felix Schausberger</cp:lastModifiedBy>
  <cp:revision>112</cp:revision>
  <dcterms:created xsi:type="dcterms:W3CDTF">2019-03-06T12:34:13Z</dcterms:created>
  <dcterms:modified xsi:type="dcterms:W3CDTF">2019-06-11T21:11:54Z</dcterms:modified>
</cp:coreProperties>
</file>

<file path=docProps/thumbnail.jpeg>
</file>